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Деловая </a:t>
            </a:r>
            <a:r>
              <a:rPr lang="ru-RU" sz="4400" b="1" dirty="0" smtClean="0">
                <a:solidFill>
                  <a:srgbClr val="FF0000"/>
                </a:solidFill>
              </a:rPr>
              <a:t>дискуссия</a:t>
            </a:r>
          </a:p>
          <a:p>
            <a:pPr algn="just"/>
            <a:r>
              <a:rPr lang="ru-RU" sz="4400" b="1" i="1" dirty="0" smtClean="0"/>
              <a:t>Дискуссия</a:t>
            </a:r>
            <a:r>
              <a:rPr lang="ru-RU" sz="4400" b="1" dirty="0" smtClean="0"/>
              <a:t> — процесс продвижения и разрешения проблем путем сопоставления, </a:t>
            </a:r>
            <a:r>
              <a:rPr lang="ru-RU" sz="4400" b="1" dirty="0" smtClean="0"/>
              <a:t>столкновения, ассимиляции</a:t>
            </a:r>
            <a:r>
              <a:rPr lang="ru-RU" sz="4400" b="1" dirty="0" smtClean="0"/>
              <a:t>, </a:t>
            </a:r>
            <a:r>
              <a:rPr lang="ru-RU" sz="4400" b="1" dirty="0" smtClean="0"/>
              <a:t>взаимообогащения </a:t>
            </a:r>
            <a:r>
              <a:rPr lang="ru-RU" sz="4400" b="1" dirty="0" smtClean="0"/>
              <a:t>предметных позиций участников (мнений по сути решаемой проблемы).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FF0000"/>
                </a:solidFill>
              </a:rPr>
              <a:t>Целью дискуссии может быть:</a:t>
            </a:r>
          </a:p>
          <a:p>
            <a:pPr algn="just">
              <a:buFont typeface="Arial" pitchFamily="34" charset="0"/>
              <a:buChar char="•"/>
            </a:pPr>
            <a:r>
              <a:rPr lang="ru-RU" sz="3200" b="1" dirty="0" smtClean="0"/>
              <a:t>сбор и упорядочивание информации по обсуждаемой проблеме;</a:t>
            </a:r>
          </a:p>
          <a:p>
            <a:pPr algn="just">
              <a:buFont typeface="Arial" pitchFamily="34" charset="0"/>
              <a:buChar char="•"/>
            </a:pPr>
            <a:r>
              <a:rPr lang="ru-RU" sz="3200" b="1" dirty="0" smtClean="0"/>
              <a:t>поиск альтернативных подходов к решению проблемы, их обоснование;</a:t>
            </a:r>
          </a:p>
          <a:p>
            <a:pPr algn="just">
              <a:buFont typeface="Arial" pitchFamily="34" charset="0"/>
              <a:buChar char="•"/>
            </a:pPr>
            <a:r>
              <a:rPr lang="ru-RU" sz="3200" b="1" dirty="0" smtClean="0"/>
              <a:t>выбор оптимальной альтернативы.</a:t>
            </a:r>
          </a:p>
          <a:p>
            <a:pPr algn="just"/>
            <a:r>
              <a:rPr lang="ru-RU" sz="3200" b="1" dirty="0" smtClean="0"/>
              <a:t>Есть самые разные способы установить контакт. Это «пристраивание сверху», «снизу», «на равных» (посредством позы, взгляда, темпа речи, инициативы</a:t>
            </a:r>
            <a:r>
              <a:rPr lang="ru-RU" sz="3200" b="1" dirty="0" smtClean="0"/>
              <a:t>). </a:t>
            </a:r>
            <a:endParaRPr lang="ru-RU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1"/>
            <a:ext cx="835292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Прямая </a:t>
            </a:r>
            <a:r>
              <a:rPr lang="ru-RU" sz="3200" dirty="0" smtClean="0"/>
              <a:t>осанка, </a:t>
            </a:r>
            <a:r>
              <a:rPr lang="ru-RU" sz="3200" dirty="0" err="1" smtClean="0"/>
              <a:t>подбродок</a:t>
            </a:r>
            <a:r>
              <a:rPr lang="ru-RU" sz="3200" dirty="0" smtClean="0"/>
              <a:t> </a:t>
            </a:r>
            <a:r>
              <a:rPr lang="ru-RU" sz="3200" dirty="0" smtClean="0"/>
              <a:t>поднят так, что его линия оказывается параллельной линии пола, жесткий немигающий взгляд или вообще отсутствие контакта во взоре, медленная речь с паузами — все это </a:t>
            </a:r>
            <a:r>
              <a:rPr lang="ru-RU" sz="3200" b="1" dirty="0" smtClean="0">
                <a:solidFill>
                  <a:srgbClr val="FF0000"/>
                </a:solidFill>
              </a:rPr>
              <a:t>олицетворяет «доминирование сверху». </a:t>
            </a:r>
            <a:r>
              <a:rPr lang="ru-RU" sz="3200" dirty="0" smtClean="0"/>
              <a:t>Приниженность, постоянные движения глаз вверх и вниз, быстрый темп речи — знаки позиции </a:t>
            </a:r>
            <a:r>
              <a:rPr lang="ru-RU" sz="3200" b="1" dirty="0" smtClean="0">
                <a:solidFill>
                  <a:srgbClr val="FF0000"/>
                </a:solidFill>
              </a:rPr>
              <a:t>«подчинения снизу»</a:t>
            </a:r>
            <a:r>
              <a:rPr lang="ru-RU" sz="3200" dirty="0" smtClean="0"/>
              <a:t>. </a:t>
            </a:r>
            <a:endParaRPr lang="ru-RU" sz="3200" dirty="0" smtClean="0"/>
          </a:p>
          <a:p>
            <a:pPr algn="just"/>
            <a:r>
              <a:rPr lang="ru-RU" sz="3200" dirty="0" smtClean="0"/>
              <a:t>Раскованность</a:t>
            </a:r>
            <a:r>
              <a:rPr lang="ru-RU" sz="3200" dirty="0" smtClean="0"/>
              <a:t>, мышечное раскрепощение, синхронизация темпа речи, равенство ее громкости демонстрируют общение </a:t>
            </a:r>
            <a:r>
              <a:rPr lang="ru-RU" sz="3200" b="1" dirty="0" smtClean="0">
                <a:solidFill>
                  <a:srgbClr val="FF0000"/>
                </a:solidFill>
              </a:rPr>
              <a:t>«на равных».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129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Для деловой дискуссии очень важен предмет общения и отношение к нему участников. Способность понимать предметные позиции партнеров (т. е. представление о ситуации, о проблеме) и свою собственную — непреложное условие для успеха делового общения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дискуссии значительна роль ведущего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должен: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Сформулировать цель и тему дискуссии (что обсуждается, зачем нужна дискуссия, в какой степени следует решить проблему).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Установить время дискуссий (20 — 30 — 40 минут или более).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Заинтересовать участников дискуссии (изложить проблему в виде некоторого противоречия).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Добиться однозначного понимания проблемы всеми участниками, проверив это контрольными вопросами или попросив участников задавать вопросы.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Организовать обмен мнениями (желающими или по кругу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Активизировать пассивных участников (обратиться к молчащему с вопросом, с просьбой помочь).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Собрать максимум предложений относительно решения обсуждаемой проблемы (свои предложения высказать после того, как выслушаны мнения всех участников).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Не допускать отклонений от темы (тактично останавливать, напоминать о целях дискуссии).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Уточнять неясные положения, пресекать оценочные суждения о личности участников.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Помогать группе прийти к согласованному мнению.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Четкое подведение итогов, формулировка выводов, спектра решений,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сопоставление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целей дискуссии с полученными результатами, определение вклада каждого в общий итог, вынесение благодарности участникам.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8280920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Несколько </a:t>
            </a:r>
            <a:r>
              <a:rPr lang="ru-RU" sz="2800" b="1" dirty="0" smtClean="0">
                <a:solidFill>
                  <a:srgbClr val="FF0000"/>
                </a:solidFill>
              </a:rPr>
              <a:t>правил</a:t>
            </a:r>
            <a:r>
              <a:rPr lang="ru-RU" sz="2800" b="1" dirty="0" smtClean="0"/>
              <a:t>, соблюдение которых поможет </a:t>
            </a:r>
            <a:r>
              <a:rPr lang="ru-RU" sz="2800" b="1" dirty="0" smtClean="0">
                <a:solidFill>
                  <a:srgbClr val="FF0000"/>
                </a:solidFill>
              </a:rPr>
              <a:t>сделать дискуссию </a:t>
            </a:r>
            <a:r>
              <a:rPr lang="ru-RU" sz="2800" b="1" dirty="0" smtClean="0"/>
              <a:t>эффективной и привести обсуждение к </a:t>
            </a:r>
            <a:r>
              <a:rPr lang="ru-RU" sz="2800" b="1" dirty="0" smtClean="0">
                <a:solidFill>
                  <a:srgbClr val="FF0000"/>
                </a:solidFill>
              </a:rPr>
              <a:t>единому </a:t>
            </a:r>
            <a:r>
              <a:rPr lang="ru-RU" sz="2800" b="1" dirty="0" smtClean="0">
                <a:solidFill>
                  <a:srgbClr val="FF0000"/>
                </a:solidFill>
              </a:rPr>
              <a:t>решению</a:t>
            </a:r>
            <a:r>
              <a:rPr lang="ru-RU" sz="2800" b="1" dirty="0" smtClean="0"/>
              <a:t>:</a:t>
            </a:r>
          </a:p>
          <a:p>
            <a:pPr algn="just"/>
            <a:r>
              <a:rPr lang="ru-RU" sz="2700" dirty="0" smtClean="0"/>
              <a:t>1. Перед началом непосредственных дебатов должны быть обозначены исходные данные проблемы и некие правила поведения всех участников по время дискуссии. </a:t>
            </a:r>
            <a:r>
              <a:rPr lang="ru-RU" sz="2700" b="1" i="1" dirty="0" smtClean="0">
                <a:solidFill>
                  <a:srgbClr val="FF0000"/>
                </a:solidFill>
              </a:rPr>
              <a:t>Организатор встречи доводит до сведения участников суть проблемы и разъясняет некоторые моменты процесса обсуждения</a:t>
            </a:r>
            <a:r>
              <a:rPr lang="ru-RU" sz="2700" dirty="0" smtClean="0"/>
              <a:t>. Например, то, как участники должны обращаться друг к другу; как должны задаваться вопросы и даваться ответы на них и т.д. Такая инструкция необходима, чтобы избежать некорректного обращения, перебивания, проявления бурных эмоций и других явлений, которые могут превратить дискуссию в фарс</a:t>
            </a:r>
            <a:r>
              <a:rPr lang="ru-RU" sz="2800" dirty="0" smtClean="0"/>
              <a:t>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9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Все альтернативы решения проблемы, которые предлагаются участниками спора, должны записываться для удобства их дальнейшего рассмотрения. В идеале, мнения и пути решения должны записываться на доске, которая одинаково хорошо видна всем присутствующим.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на какой-либо вопрос долго не получается найти рационального ответа или хотя бы обозначить его альтернативы, не стоит на нем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зацикливаться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Переходите к следующему вопросу, оставив предыдущий открытым. Возвращайтесь ко всем нерешенным вопросам в конце дискуссии и старайтесь рассматривать их уже с другого ракурса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 люди, приглашенные на дискуссию, должны иметь право высказываться и активно этим правом пользоваться. Молчащих, равнодушных или со всем согласных людей на таком мероприятии быть не должно, так как такие участники являются абсолютно бесполезными для решения проблемы и делать им на дискуссии в таком случае нечего.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67645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5. Необходимо соблюдать элементарные правила этикета. Каждый участник должен начинать говорить только тогда, когда свою речь закончит предыдущий. Позволять себе перебивать, переходить на личности, и тем более, оскорблять друг друга, участники дискуссии не должны. Такие моменты часто встречаются в бытовых спорах, но когда речь идет о деловой дискуссии, поведение собеседников должно быть сдержанным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6. Каждое суждение, сказанное в противовес другому высказанному мнению, должно подкрепляться объективными аргументами. Фразы по типу «Вы не правы просто потому, что я так считаю», «Такого быть не может и точка» использоваться не </a:t>
            </a:r>
            <a:r>
              <a:rPr lang="ru-RU" sz="2400" dirty="0" smtClean="0"/>
              <a:t>должны.</a:t>
            </a:r>
          </a:p>
          <a:p>
            <a:pPr algn="just"/>
            <a:r>
              <a:rPr lang="ru-RU" sz="2400" dirty="0" smtClean="0"/>
              <a:t>7.</a:t>
            </a:r>
            <a:r>
              <a:rPr lang="ru-RU" sz="2400" dirty="0" smtClean="0"/>
              <a:t> Распространенный и очень опасный враг дискуссий – это стереотипы и обобщения. На основе одного лишь факта нельзя делать выводы точно также, как и нельзя допускать любых стереотипных суждений о каком-либо явлении или профессиональной группе.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возможности, нужно подкреплять аргументы цифрами статистики и данными научных исследований. Во-первых, это поможет составить объективную картину обсуждаемой проблемы, во-вторых, такие аргументы всегда лучше убеждают собеседников, чем какие-либо личные выводы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9. Во время дискуссии необходимо адекватно реагировать на критику вашего мнения со стороны других участников. Если вам говорят «вы не правы» и разумно аргументируют это, стоит задуматься и пересмотреть своё мнение с учетом услышанных замечаний. Если же вам задали вопрос, ответ на который вам кажется очевидным, не ухмыляйтесь и не насмехайтесь над спросившим, а ответьте на вопрос вежливо и максимально доходчиво. Возможно, человек не является таким специалистом в данной сфере, как вы, и заданный им вопрос действительно для него непонятен и сложен.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64096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 Все участники дискуссии должны оперировать только проверенными данными и фактами, и не искажать их в свою пользу. Выдавать чужие удачные мысли и достижения за свои, пытаясь таким образом повысить свой авторитет в глазах других участников – тоже не самая хорошая идея.</a:t>
            </a:r>
          </a:p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11. Доля здорового юмора во время обсуждения допускается, но только доля. Нечастый легкий юмор там, где он уместен, поможет немного разрядить накалившуюся обстановку, но не перестарайтесь с «шуточками» — всё же это деловая беседа, а не игра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квн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1" i="1" dirty="0" smtClean="0"/>
              <a:t>Ведение эффективных деловых дискуссий – это искусство, но овладеть им может практически каждый. Тщательно подготовьтесь к предстоящему обсуждению, сформируйте свою мнение, составьте список вопросов, которые вы хотите задать другим и которые могут задать вам, и настройтесь на открытое восприятие чужих идей и мыслей. И тогда проблема, из-за которой и началась дискуссия, обязательно будет решена мирным способом.</a:t>
            </a:r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1038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9</cp:revision>
  <dcterms:created xsi:type="dcterms:W3CDTF">2023-04-24T15:40:26Z</dcterms:created>
  <dcterms:modified xsi:type="dcterms:W3CDTF">2023-04-24T17:04:27Z</dcterms:modified>
</cp:coreProperties>
</file>